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62" r:id="rId14"/>
    <p:sldId id="264" r:id="rId15"/>
    <p:sldId id="265" r:id="rId16"/>
    <p:sldId id="26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76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C5B0B-D810-43A0-9A7E-6B64C7A98077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D0017-9267-40D8-8CDF-49CE383B20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552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438D8-1100-4049-A92C-0FEE2628A96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559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1775CB1-3900-4047-B063-3A4240E21A7A}" type="slidenum">
              <a:rPr lang="en-GB" altLang="en-US" sz="1200"/>
              <a:pPr eaLnBrk="1" hangingPunct="1"/>
              <a:t>13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57358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C282DC2-F29B-4804-A74F-AB7F6C4AA53D}" type="slidenum">
              <a:rPr lang="en-GB" altLang="en-US" sz="1200"/>
              <a:pPr eaLnBrk="1" hangingPunct="1"/>
              <a:t>14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2829241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4CF9549-4800-4B8B-A99D-1087D98788D9}" type="slidenum">
              <a:rPr lang="en-GB" altLang="en-US" sz="1200"/>
              <a:pPr eaLnBrk="1" hangingPunct="1"/>
              <a:t>15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3380244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BB60A-385C-4430-B935-5620483AA6A8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97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A461-7E51-4A5A-9617-3A66941CC21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682-1867-4524-899C-B9B2083A6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475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A461-7E51-4A5A-9617-3A66941CC21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682-1867-4524-899C-B9B2083A6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4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A461-7E51-4A5A-9617-3A66941CC21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682-1867-4524-899C-B9B2083A6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101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76917" y="2017713"/>
            <a:ext cx="103632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11F804-E3A3-4545-A4A1-F6AA1D97C0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13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A461-7E51-4A5A-9617-3A66941CC21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682-1867-4524-899C-B9B2083A6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76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A461-7E51-4A5A-9617-3A66941CC21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682-1867-4524-899C-B9B2083A6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2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A461-7E51-4A5A-9617-3A66941CC21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682-1867-4524-899C-B9B2083A6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87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A461-7E51-4A5A-9617-3A66941CC21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682-1867-4524-899C-B9B2083A6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95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A461-7E51-4A5A-9617-3A66941CC21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682-1867-4524-899C-B9B2083A6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16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A461-7E51-4A5A-9617-3A66941CC21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682-1867-4524-899C-B9B2083A6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55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A461-7E51-4A5A-9617-3A66941CC21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682-1867-4524-899C-B9B2083A6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42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A461-7E51-4A5A-9617-3A66941CC21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682-1867-4524-899C-B9B2083A6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1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EA461-7E51-4A5A-9617-3A66941CC211}" type="datetimeFigureOut">
              <a:rPr lang="en-GB" smtClean="0"/>
              <a:t>17/09/2014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D8682-1867-4524-899C-B9B2083A6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19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docid=Yb0d9RiLpanAaM&amp;tbnid=9ec9rewqr8KKoM:&amp;ved=0CAUQjRw&amp;url=http://www.yorksj.ac.uk/news---events/news---events-home/news/news-archive/news-archive-2012/psychology-technician-award.aspx&amp;ei=T9JnUu7eO4WA0AXVroCACQ&amp;psig=AFQjCNHifpXGbVFL-xLQcbpRP3_TCuIhBA&amp;ust=138262214493328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b.middlemas@Roehampton.ac.uk" TargetMode="External"/><Relationship Id="rId4" Type="http://schemas.openxmlformats.org/officeDocument/2006/relationships/hyperlink" Target="mailto:g.bohane@roehampton.ac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568" y="3068961"/>
            <a:ext cx="7772400" cy="1254001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TAPS Student Assessment Experience Survey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9656" y="5445224"/>
            <a:ext cx="6400800" cy="72008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Spring 2014</a:t>
            </a:r>
          </a:p>
          <a:p>
            <a:r>
              <a:rPr lang="en-GB" dirty="0" smtClean="0"/>
              <a:t>Academic Enhancement Department</a:t>
            </a:r>
            <a:endParaRPr lang="en-GB" dirty="0"/>
          </a:p>
        </p:txBody>
      </p:sp>
      <p:pic>
        <p:nvPicPr>
          <p:cNvPr id="4" name="Picture 3" descr="University of Roehampton 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53841"/>
            <a:ext cx="5084564" cy="2436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rc_mi" descr="http://www.yorksj.ac.uk/images/hea-logo-large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295464"/>
            <a:ext cx="2867660" cy="2140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406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Grading scheme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“The grading system is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confusing</a:t>
            </a:r>
            <a:r>
              <a:rPr lang="en-US" dirty="0"/>
              <a:t>, with some teachers the highest result a student can get is 70% and with others it's 80% or </a:t>
            </a:r>
            <a:r>
              <a:rPr lang="en-US" dirty="0" smtClean="0"/>
              <a:t>95%.” </a:t>
            </a:r>
          </a:p>
          <a:p>
            <a:endParaRPr lang="en-US" dirty="0"/>
          </a:p>
          <a:p>
            <a:pPr lvl="0"/>
            <a:r>
              <a:rPr lang="en-GB" dirty="0" smtClean="0"/>
              <a:t>“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Looking at similar pieces </a:t>
            </a:r>
            <a:r>
              <a:rPr lang="en-GB" dirty="0" smtClean="0"/>
              <a:t>online of work is really useful, and using them to stimulate our own ideas”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“The </a:t>
            </a:r>
            <a:r>
              <a:rPr lang="en-GB" dirty="0"/>
              <a:t>grading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system isn't clear- </a:t>
            </a:r>
            <a:r>
              <a:rPr lang="en-GB" dirty="0"/>
              <a:t>for ages I didn't know how to meet my overall grade after I had done badly on some </a:t>
            </a:r>
            <a:r>
              <a:rPr lang="en-GB" dirty="0" smtClean="0"/>
              <a:t>essays”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82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Range of 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“Teachers should try to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vary the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assessment formats</a:t>
            </a:r>
            <a:r>
              <a:rPr lang="en-US" dirty="0" smtClean="0"/>
              <a:t>, </a:t>
            </a:r>
            <a:r>
              <a:rPr lang="en-US" dirty="0"/>
              <a:t>not always writing based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US" dirty="0"/>
              <a:t>“</a:t>
            </a:r>
            <a:r>
              <a:rPr lang="en-US" dirty="0" smtClean="0"/>
              <a:t>Assessments </a:t>
            </a:r>
            <a:r>
              <a:rPr lang="en-US" dirty="0"/>
              <a:t>should be </a:t>
            </a:r>
            <a:r>
              <a:rPr lang="en-US" dirty="0" smtClean="0"/>
              <a:t>much more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engaging</a:t>
            </a:r>
            <a:r>
              <a:rPr lang="en-US" dirty="0"/>
              <a:t>. ..there should be more freedom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US" dirty="0"/>
              <a:t>“It doesn’t matter how we are assessed, if it has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something to do with the topic</a:t>
            </a:r>
            <a:r>
              <a:rPr lang="en-US" dirty="0"/>
              <a:t>, </a:t>
            </a:r>
            <a:r>
              <a:rPr lang="en-US" dirty="0" smtClean="0"/>
              <a:t>it </a:t>
            </a:r>
            <a:r>
              <a:rPr lang="en-US" dirty="0"/>
              <a:t>makes us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learn</a:t>
            </a:r>
            <a:r>
              <a:rPr lang="en-US" dirty="0"/>
              <a:t> more about the topics that really fascinate us.”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181" y="281634"/>
            <a:ext cx="9878169" cy="2496701"/>
          </a:xfrm>
        </p:spPr>
        <p:txBody>
          <a:bodyPr>
            <a:noAutofit/>
          </a:bodyPr>
          <a:lstStyle/>
          <a:p>
            <a:r>
              <a:rPr lang="en-GB" sz="4800" b="1" dirty="0" smtClean="0">
                <a:solidFill>
                  <a:srgbClr val="C00000"/>
                </a:solidFill>
              </a:rPr>
              <a:t>Discussion: What do you think?</a:t>
            </a:r>
            <a:r>
              <a:rPr lang="en-GB" sz="4800" dirty="0" smtClean="0">
                <a:solidFill>
                  <a:srgbClr val="C00000"/>
                </a:solidFill>
              </a:rPr>
              <a:t/>
            </a:r>
            <a:br>
              <a:rPr lang="en-GB" sz="4800" dirty="0" smtClean="0">
                <a:solidFill>
                  <a:srgbClr val="C00000"/>
                </a:solidFill>
              </a:rPr>
            </a:br>
            <a:r>
              <a:rPr lang="en-GB" sz="4000" b="1" dirty="0" smtClean="0"/>
              <a:t>What </a:t>
            </a:r>
            <a:r>
              <a:rPr lang="en-GB" sz="4000" b="1" dirty="0"/>
              <a:t>would students on your course say?</a:t>
            </a:r>
            <a:br>
              <a:rPr lang="en-GB" sz="4000" b="1" dirty="0"/>
            </a:br>
            <a:r>
              <a:rPr lang="en-GB" sz="4000" b="1" dirty="0"/>
              <a:t>How can we improve our </a:t>
            </a:r>
            <a:r>
              <a:rPr lang="en-GB" sz="4000" b="1" dirty="0" smtClean="0"/>
              <a:t>assessment </a:t>
            </a:r>
            <a:r>
              <a:rPr lang="en-GB" sz="4000" b="1" dirty="0"/>
              <a:t>practices?</a:t>
            </a:r>
          </a:p>
        </p:txBody>
      </p:sp>
      <p:pic>
        <p:nvPicPr>
          <p:cNvPr id="6" name="Picture 11" descr="NIEHS_students_poster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3297" y="3305208"/>
            <a:ext cx="2009016" cy="15136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7" descr="examPA_468x3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7688" y="4911283"/>
            <a:ext cx="3071812" cy="2000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Picture 9" descr="dd-goode09_ph5_049856758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28049" y="5066354"/>
            <a:ext cx="2592289" cy="18034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" name="Content Placeholder 4" descr="http://farm4.static.flickr.com/3391/3482127627_a682683259.jpg"/>
          <p:cNvPicPr>
            <a:picLocks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4509120"/>
            <a:ext cx="1655168" cy="23488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" name="Picture 5" descr="A student gives an oral presentation in a classroom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10400" y="2879712"/>
            <a:ext cx="2627784" cy="190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" name="Picture 10" descr="http://curriculum.qca.org.uk/uploads/ks4_girl_using_camera_2_tcm8-12228.jpg"/>
          <p:cNvPicPr/>
          <p:nvPr/>
        </p:nvPicPr>
        <p:blipFill>
          <a:blip r:embed="rId7" cstate="print"/>
          <a:srcRect l="4724" r="21260"/>
          <a:stretch>
            <a:fillRect/>
          </a:stretch>
        </p:blipFill>
        <p:spPr bwMode="auto">
          <a:xfrm>
            <a:off x="9264352" y="4952992"/>
            <a:ext cx="1547664" cy="1916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" name="Picture 11" descr="http://farm1.static.flickr.com/181/442804961_d01d251346.jpg"/>
          <p:cNvPicPr/>
          <p:nvPr/>
        </p:nvPicPr>
        <p:blipFill>
          <a:blip r:embed="rId8" cstate="print"/>
          <a:srcRect l="11811" t="5980" r="22441" b="7475"/>
          <a:stretch>
            <a:fillRect/>
          </a:stretch>
        </p:blipFill>
        <p:spPr bwMode="auto">
          <a:xfrm>
            <a:off x="496076" y="2778335"/>
            <a:ext cx="1652089" cy="1988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3" name="Content Placeholder 6" descr="http://price.ou.edu/bcc/images/BCC%20video%20editing2b.jpg"/>
          <p:cNvPicPr>
            <a:picLocks/>
          </p:cNvPicPr>
          <p:nvPr/>
        </p:nvPicPr>
        <p:blipFill>
          <a:blip r:embed="rId9" cstate="print"/>
          <a:srcRect l="16198" r="15462"/>
          <a:stretch>
            <a:fillRect/>
          </a:stretch>
        </p:blipFill>
        <p:spPr bwMode="auto">
          <a:xfrm>
            <a:off x="5284936" y="3743264"/>
            <a:ext cx="1684660" cy="1531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70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54281" y="179656"/>
            <a:ext cx="10390716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b="1" dirty="0" smtClean="0">
                <a:solidFill>
                  <a:schemeClr val="accent1">
                    <a:lumMod val="75000"/>
                  </a:schemeClr>
                </a:solidFill>
              </a:rPr>
              <a:t>Formative</a:t>
            </a:r>
            <a:r>
              <a:rPr lang="en-US" altLang="en-US" dirty="0" smtClean="0"/>
              <a:t> or </a:t>
            </a:r>
            <a:r>
              <a:rPr lang="en-US" altLang="en-US" b="1" dirty="0" smtClean="0">
                <a:solidFill>
                  <a:schemeClr val="accent2">
                    <a:lumMod val="75000"/>
                  </a:schemeClr>
                </a:solidFill>
              </a:rPr>
              <a:t>Summative</a:t>
            </a:r>
            <a:r>
              <a:rPr lang="en-US" altLang="en-US" dirty="0" smtClean="0"/>
              <a:t> Assessments? </a:t>
            </a:r>
            <a:br>
              <a:rPr lang="en-US" altLang="en-US" dirty="0" smtClean="0"/>
            </a:br>
            <a:endParaRPr lang="en-US" altLang="en-US" sz="2400" dirty="0"/>
          </a:p>
        </p:txBody>
      </p:sp>
      <p:graphicFrame>
        <p:nvGraphicFramePr>
          <p:cNvPr id="50201" name="Group 104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86838936"/>
              </p:ext>
            </p:extLst>
          </p:nvPr>
        </p:nvGraphicFramePr>
        <p:xfrm>
          <a:off x="1197735" y="1031435"/>
          <a:ext cx="10148552" cy="5272792"/>
        </p:xfrm>
        <a:graphic>
          <a:graphicData uri="http://schemas.openxmlformats.org/drawingml/2006/table">
            <a:tbl>
              <a:tblPr/>
              <a:tblGrid>
                <a:gridCol w="5074276"/>
                <a:gridCol w="5074276"/>
              </a:tblGrid>
              <a:tr h="975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Reflective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 Internally defined criteria/ goals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Prescriptive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 Externally imposed standards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75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Diagnostic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 Identify areas for improvement &amp; development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Judgmental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 Arrive at an overall grade / score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75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Flexible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 Adjust as problems are clarified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Fixed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 To reward success, punish failure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75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Absolute: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Strive for ideal outcomes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Comparative: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Divide better from worse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43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Cooperative: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Learn from each other, develop academic skills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Individual effort: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Student solely responsible for achievement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45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04800"/>
            <a:ext cx="7793038" cy="1143000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>Summary of Differences</a:t>
            </a:r>
          </a:p>
        </p:txBody>
      </p:sp>
      <p:graphicFrame>
        <p:nvGraphicFramePr>
          <p:cNvPr id="52307" name="Group 8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799613161"/>
              </p:ext>
            </p:extLst>
          </p:nvPr>
        </p:nvGraphicFramePr>
        <p:xfrm>
          <a:off x="1571222" y="1447800"/>
          <a:ext cx="9890974" cy="5249181"/>
        </p:xfrm>
        <a:graphic>
          <a:graphicData uri="http://schemas.openxmlformats.org/drawingml/2006/table">
            <a:tbl>
              <a:tblPr/>
              <a:tblGrid>
                <a:gridCol w="3918556"/>
                <a:gridCol w="3010278"/>
                <a:gridCol w="2962140"/>
              </a:tblGrid>
              <a:tr h="633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Dimension of Difference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Formative assessment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Summative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33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Timing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Throughout the course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End of course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35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Focus of measurement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Process-Oriented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Product-Oriented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90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Relationship between faculty and student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Reflective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Prescriptive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33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Findings / uses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Diagnostic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Judgmental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90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Modifiability of criteria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Flexible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Fixed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35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Standards of Measurement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Absolute, individual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Comparative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33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Purpose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Cooperative, developmental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Competitive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21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 smtClean="0"/>
              <a:t>Five Assessment Principles</a:t>
            </a:r>
            <a:br>
              <a:rPr lang="en-US" altLang="en-US" dirty="0" smtClean="0"/>
            </a:br>
            <a:r>
              <a:rPr lang="en-US" altLang="en-US" sz="2800" dirty="0"/>
              <a:t>(after Thomas Angelo &amp; Patricia Cross 1993)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To improve their teaching, faculty must define learning outcomes and </a:t>
            </a:r>
            <a:r>
              <a:rPr lang="en-US" altLang="en-US" sz="2400" dirty="0" smtClean="0"/>
              <a:t>accurately measure </a:t>
            </a:r>
            <a:r>
              <a:rPr lang="en-US" altLang="en-US" sz="2400" dirty="0"/>
              <a:t>their </a:t>
            </a:r>
            <a:r>
              <a:rPr lang="en-US" altLang="en-US" sz="2400" dirty="0" smtClean="0"/>
              <a:t>attainment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To improve their learning, students must learn how to use feedback to assess their own progress </a:t>
            </a:r>
            <a:r>
              <a:rPr lang="en-US" altLang="en-US" sz="2400" dirty="0" smtClean="0"/>
              <a:t>( self-assessment or peer assessment).</a:t>
            </a:r>
            <a:endParaRPr lang="en-US" altLang="en-US" sz="2400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 best assessment derives from teachers’ questions about their own </a:t>
            </a:r>
            <a:r>
              <a:rPr lang="en-US" altLang="en-US" sz="2400" dirty="0" smtClean="0"/>
              <a:t>teaching ( what are my students learning?)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Systematic assessment can be an intellectually challenging source of faculty </a:t>
            </a:r>
            <a:r>
              <a:rPr lang="en-US" altLang="en-US" sz="2400" dirty="0" smtClean="0"/>
              <a:t>satisfaction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Assessment provides an impetus for active student involvement, a proven “best practice”.</a:t>
            </a:r>
          </a:p>
        </p:txBody>
      </p:sp>
    </p:spTree>
    <p:extLst>
      <p:ext uri="{BB962C8B-B14F-4D97-AF65-F5344CB8AC3E}">
        <p14:creationId xmlns:p14="http://schemas.microsoft.com/office/powerpoint/2010/main" val="59318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321" y="210578"/>
            <a:ext cx="10515600" cy="1325563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</a:rPr>
              <a:t>Thanks for participating!</a:t>
            </a:r>
            <a:endParaRPr lang="en-GB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Content Placeholder 3" descr="questions or decision making concept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411" y="1536141"/>
            <a:ext cx="6937420" cy="370184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513478" y="5576288"/>
            <a:ext cx="7139286" cy="2131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g.bohane@roehampton.ac.uk</a:t>
            </a:r>
            <a:endParaRPr lang="en-GB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  <a:hlinkClick r:id="rId5"/>
              </a:rPr>
              <a:t>b.middlemas@roehampton.ac.uk</a:t>
            </a:r>
            <a:endParaRPr lang="en-GB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GB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GB" sz="105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GB" sz="10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GB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76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C00000"/>
                </a:solidFill>
              </a:rPr>
              <a:t>The </a:t>
            </a:r>
            <a:r>
              <a:rPr lang="en-GB" sz="4000" dirty="0" smtClean="0">
                <a:solidFill>
                  <a:srgbClr val="C00000"/>
                </a:solidFill>
              </a:rPr>
              <a:t>assessment survey </a:t>
            </a:r>
            <a:r>
              <a:rPr lang="en-GB" sz="4000" dirty="0">
                <a:solidFill>
                  <a:srgbClr val="C00000"/>
                </a:solidFill>
              </a:rPr>
              <a:t>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544" y="1484785"/>
            <a:ext cx="8229600" cy="4525963"/>
          </a:xfrm>
        </p:spPr>
        <p:txBody>
          <a:bodyPr/>
          <a:lstStyle/>
          <a:p>
            <a:r>
              <a:rPr lang="en-GB" dirty="0" smtClean="0"/>
              <a:t>100 </a:t>
            </a:r>
            <a:r>
              <a:rPr lang="en-GB" dirty="0"/>
              <a:t>University of Roehampton students</a:t>
            </a:r>
          </a:p>
          <a:p>
            <a:r>
              <a:rPr lang="en-GB" dirty="0"/>
              <a:t>64% local undergraduate students, 15% international undergraduate students, 11% local postgraduate students and 10% international postgraduate students</a:t>
            </a:r>
          </a:p>
          <a:p>
            <a:r>
              <a:rPr lang="en-GB" dirty="0"/>
              <a:t>50% are 17-21 years old, 42% 22-30 years old and 8% over 30 years old.</a:t>
            </a:r>
          </a:p>
          <a:p>
            <a:endParaRPr lang="en-GB" dirty="0"/>
          </a:p>
        </p:txBody>
      </p:sp>
      <p:pic>
        <p:nvPicPr>
          <p:cNvPr id="4" name="Picture 3" descr="assessment-wordcloud 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5030" y="4725145"/>
            <a:ext cx="6022971" cy="2132856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0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ssessment-wordcloud 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93735" y="5285980"/>
            <a:ext cx="3923928" cy="1389542"/>
          </a:xfrm>
          <a:prstGeom prst="round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519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C00000"/>
                </a:solidFill>
              </a:rPr>
              <a:t>Assessment </a:t>
            </a:r>
            <a:r>
              <a:rPr lang="en-GB" sz="4000" b="1" dirty="0" smtClean="0">
                <a:solidFill>
                  <a:srgbClr val="C00000"/>
                </a:solidFill>
              </a:rPr>
              <a:t>formats in use</a:t>
            </a:r>
            <a:endParaRPr lang="en-GB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2" y="1357555"/>
            <a:ext cx="8920378" cy="4525963"/>
          </a:xfrm>
        </p:spPr>
        <p:txBody>
          <a:bodyPr>
            <a:normAutofit/>
          </a:bodyPr>
          <a:lstStyle/>
          <a:p>
            <a:r>
              <a:rPr lang="en-GB" sz="3200" dirty="0"/>
              <a:t>88% of students have </a:t>
            </a:r>
            <a:r>
              <a:rPr lang="en-GB" sz="3200" u="sng" dirty="0"/>
              <a:t>plenty of experience </a:t>
            </a:r>
            <a:r>
              <a:rPr lang="en-GB" sz="3200" dirty="0"/>
              <a:t>in essay-writing, 50% in group tasks and 43% in giving presentations</a:t>
            </a:r>
          </a:p>
          <a:p>
            <a:r>
              <a:rPr lang="en-GB" sz="3200" dirty="0"/>
              <a:t>63% have </a:t>
            </a:r>
            <a:r>
              <a:rPr lang="en-GB" sz="3200" u="sng" dirty="0"/>
              <a:t>not tried </a:t>
            </a:r>
            <a:r>
              <a:rPr lang="en-GB" sz="3200" dirty="0"/>
              <a:t>making a podcast, 62% have not made a video and 52% have not participated in a symposium/student led discussion</a:t>
            </a:r>
          </a:p>
          <a:p>
            <a:r>
              <a:rPr lang="en-GB" sz="3200" dirty="0"/>
              <a:t>42% have </a:t>
            </a:r>
            <a:r>
              <a:rPr lang="en-GB" sz="3200" u="sng" dirty="0"/>
              <a:t>never heard of</a:t>
            </a:r>
            <a:r>
              <a:rPr lang="en-GB" sz="3200" dirty="0"/>
              <a:t> patchwork texts, 19% of e-portfolios and 10% of building a wiki/website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54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9707" y="332656"/>
            <a:ext cx="8701437" cy="61206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300" dirty="0">
                <a:solidFill>
                  <a:srgbClr val="C00000"/>
                </a:solidFill>
              </a:rPr>
              <a:t>What forms of assessment do students want to try?</a:t>
            </a:r>
          </a:p>
          <a:p>
            <a:pPr marL="0" indent="0">
              <a:buNone/>
            </a:pPr>
            <a:endParaRPr lang="en-GB" sz="3300" dirty="0"/>
          </a:p>
          <a:p>
            <a:r>
              <a:rPr lang="en-US" sz="3300" dirty="0"/>
              <a:t>blog (20%) </a:t>
            </a:r>
          </a:p>
          <a:p>
            <a:r>
              <a:rPr lang="en-US" sz="3300" dirty="0"/>
              <a:t>student conference (20%)</a:t>
            </a:r>
          </a:p>
          <a:p>
            <a:r>
              <a:rPr lang="en-US" sz="3300" dirty="0"/>
              <a:t>symposium/ discussion led by students (17%)</a:t>
            </a:r>
          </a:p>
          <a:p>
            <a:r>
              <a:rPr lang="en-US" sz="3300" dirty="0"/>
              <a:t>DVD/video (16%), </a:t>
            </a:r>
          </a:p>
          <a:p>
            <a:r>
              <a:rPr lang="en-US" sz="3300" dirty="0"/>
              <a:t>podcast/audio recording (13%)</a:t>
            </a:r>
          </a:p>
          <a:p>
            <a:pPr marL="0" indent="0">
              <a:buNone/>
            </a:pPr>
            <a:endParaRPr lang="en-US" sz="1300" dirty="0"/>
          </a:p>
          <a:p>
            <a:pPr marL="0" indent="0">
              <a:buNone/>
            </a:pPr>
            <a:r>
              <a:rPr lang="en-GB" sz="3000" dirty="0">
                <a:solidFill>
                  <a:srgbClr val="C00000"/>
                </a:solidFill>
              </a:rPr>
              <a:t>What forms of assessment do students NOT want to try?</a:t>
            </a:r>
          </a:p>
          <a:p>
            <a:pPr marL="0" indent="0">
              <a:buNone/>
            </a:pPr>
            <a:endParaRPr lang="en-GB" sz="1200" dirty="0"/>
          </a:p>
          <a:p>
            <a:r>
              <a:rPr lang="en-GB" sz="3300" dirty="0"/>
              <a:t>wiki/website (31%)</a:t>
            </a:r>
          </a:p>
          <a:p>
            <a:r>
              <a:rPr lang="en-GB" sz="3300" dirty="0"/>
              <a:t>DVD/video (25%)</a:t>
            </a:r>
          </a:p>
          <a:p>
            <a:r>
              <a:rPr lang="en-GB" sz="3300" dirty="0"/>
              <a:t>audio/podcast (21%)  </a:t>
            </a:r>
          </a:p>
          <a:p>
            <a:r>
              <a:rPr lang="en-GB" sz="3300" dirty="0"/>
              <a:t>recital/performance (19%)</a:t>
            </a:r>
          </a:p>
          <a:p>
            <a:r>
              <a:rPr lang="en-GB" sz="3300" dirty="0"/>
              <a:t>blog (13%)</a:t>
            </a:r>
          </a:p>
        </p:txBody>
      </p:sp>
      <p:pic>
        <p:nvPicPr>
          <p:cNvPr id="4" name="Picture 3" descr="assessment-wordcloud 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91276" y="5343526"/>
            <a:ext cx="4276725" cy="1514475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65930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189" y="461445"/>
            <a:ext cx="9868149" cy="994122"/>
          </a:xfrm>
        </p:spPr>
        <p:txBody>
          <a:bodyPr>
            <a:noAutofit/>
          </a:bodyPr>
          <a:lstStyle/>
          <a:p>
            <a:r>
              <a:rPr lang="en-GB" sz="6600" b="1" dirty="0">
                <a:solidFill>
                  <a:srgbClr val="C00000"/>
                </a:solidFill>
              </a:rPr>
              <a:t>What </a:t>
            </a:r>
            <a:r>
              <a:rPr lang="en-GB" sz="6600" b="1" dirty="0" smtClean="0">
                <a:solidFill>
                  <a:srgbClr val="C00000"/>
                </a:solidFill>
              </a:rPr>
              <a:t>the students told us…</a:t>
            </a:r>
            <a:endParaRPr lang="en-GB" sz="6600" b="1" dirty="0">
              <a:solidFill>
                <a:srgbClr val="C00000"/>
              </a:solidFill>
            </a:endParaRPr>
          </a:p>
        </p:txBody>
      </p:sp>
      <p:pic>
        <p:nvPicPr>
          <p:cNvPr id="5" name="Content Placeholder 4" descr="assessment-wordcloud smal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35560" y="1844824"/>
            <a:ext cx="7592184" cy="4464496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290671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Better advice and guidelines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507288" cy="4525963"/>
          </a:xfrm>
        </p:spPr>
        <p:txBody>
          <a:bodyPr>
            <a:normAutofit/>
          </a:bodyPr>
          <a:lstStyle/>
          <a:p>
            <a:r>
              <a:rPr lang="en-US" dirty="0"/>
              <a:t>“Please give </a:t>
            </a:r>
            <a:r>
              <a:rPr lang="en-US" dirty="0" smtClean="0"/>
              <a:t>us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clearer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guidelines </a:t>
            </a:r>
            <a:r>
              <a:rPr lang="en-US" dirty="0"/>
              <a:t>of expectations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US" dirty="0"/>
              <a:t>“I was not confident as to whether my </a:t>
            </a:r>
            <a:r>
              <a:rPr lang="en-US" dirty="0" smtClean="0"/>
              <a:t>work </a:t>
            </a:r>
            <a:r>
              <a:rPr lang="en-US" dirty="0"/>
              <a:t>was what was expected.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Clearer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outlines </a:t>
            </a:r>
            <a:r>
              <a:rPr lang="en-US" dirty="0"/>
              <a:t>were needed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“I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struggle </a:t>
            </a:r>
            <a:r>
              <a:rPr lang="en-US" dirty="0"/>
              <a:t>with creative tasks, particularly when there is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very little guidance </a:t>
            </a:r>
            <a:r>
              <a:rPr lang="en-US" dirty="0"/>
              <a:t>on expectations.”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1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Affective issues as a learner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“Although it </a:t>
            </a:r>
            <a:r>
              <a:rPr lang="en-US" dirty="0" smtClean="0"/>
              <a:t>was a really difficult assignment, </a:t>
            </a:r>
            <a:r>
              <a:rPr lang="en-US" dirty="0"/>
              <a:t>the results were also the most rewarding. Just because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 found it hard </a:t>
            </a:r>
            <a:r>
              <a:rPr lang="en-US" dirty="0"/>
              <a:t>doesn't mean it wasn't worthwhile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US" dirty="0"/>
              <a:t>“Production under immediate, time- and resource-limited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pressure </a:t>
            </a:r>
            <a:r>
              <a:rPr lang="en-US" dirty="0"/>
              <a:t>is something I do not handle well.”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58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Timing of assessments?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“I think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too many assessments </a:t>
            </a:r>
            <a:r>
              <a:rPr lang="en-US" dirty="0"/>
              <a:t>are squeezed into two semesters; I have nothing </a:t>
            </a:r>
            <a:r>
              <a:rPr lang="en-US" dirty="0" smtClean="0"/>
              <a:t>at all in </a:t>
            </a:r>
            <a:r>
              <a:rPr lang="en-US" dirty="0"/>
              <a:t>my summer term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US" dirty="0"/>
              <a:t>“It's hard as you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have to find information </a:t>
            </a:r>
            <a:r>
              <a:rPr lang="en-US" dirty="0"/>
              <a:t>to put on the website, but also have to learn how to make a website</a:t>
            </a:r>
            <a:r>
              <a:rPr lang="en-US" dirty="0" smtClean="0"/>
              <a:t>!!!!”</a:t>
            </a:r>
          </a:p>
          <a:p>
            <a:endParaRPr lang="en-US" dirty="0" smtClean="0"/>
          </a:p>
          <a:p>
            <a:r>
              <a:rPr lang="en-GB" dirty="0" smtClean="0"/>
              <a:t>“More </a:t>
            </a:r>
            <a:r>
              <a:rPr lang="en-GB" dirty="0"/>
              <a:t>possibilities to hand in work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before essays are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due</a:t>
            </a:r>
            <a:r>
              <a:rPr lang="en-GB" dirty="0" smtClean="0"/>
              <a:t>”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4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“Remember there is a real world outside of the bubble of university, assessment should be about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key skills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US" dirty="0"/>
              <a:t>“There may be some worthwhile theory to be consider, but essays do not show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how good a teacher</a:t>
            </a:r>
            <a:r>
              <a:rPr lang="en-US" dirty="0"/>
              <a:t> someone will be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GB" dirty="0" smtClean="0"/>
              <a:t>“I </a:t>
            </a:r>
            <a:r>
              <a:rPr lang="en-GB" dirty="0"/>
              <a:t>just really want to learn how to build a website, they can be really useful in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promoting work </a:t>
            </a:r>
            <a:r>
              <a:rPr lang="en-GB" dirty="0"/>
              <a:t>etc</a:t>
            </a:r>
            <a:r>
              <a:rPr lang="en-GB" dirty="0" smtClean="0"/>
              <a:t>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75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819</Words>
  <Application>Microsoft Office PowerPoint</Application>
  <PresentationFormat>Custom</PresentationFormat>
  <Paragraphs>117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TAPS Student Assessment Experience Survey</vt:lpstr>
      <vt:lpstr>The assessment survey sample</vt:lpstr>
      <vt:lpstr>Assessment formats in use</vt:lpstr>
      <vt:lpstr>PowerPoint Presentation</vt:lpstr>
      <vt:lpstr>What the students told us…</vt:lpstr>
      <vt:lpstr>Better advice and guidelines</vt:lpstr>
      <vt:lpstr>Affective issues as a learner</vt:lpstr>
      <vt:lpstr>Timing of assessments?</vt:lpstr>
      <vt:lpstr>Employability</vt:lpstr>
      <vt:lpstr>Grading scheme</vt:lpstr>
      <vt:lpstr>Range of choices</vt:lpstr>
      <vt:lpstr>Discussion: What do you think? What would students on your course say? How can we improve our assessment practices?</vt:lpstr>
      <vt:lpstr>Formative or Summative Assessments?  </vt:lpstr>
      <vt:lpstr>Summary of Differences</vt:lpstr>
      <vt:lpstr>Five Assessment Principles (after Thomas Angelo &amp; Patricia Cross 1993)</vt:lpstr>
      <vt:lpstr>Thanks for participating!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Additional slides if required</dc:title>
  <dc:creator>Bridget Middlemas</dc:creator>
  <cp:lastModifiedBy>temp</cp:lastModifiedBy>
  <cp:revision>9</cp:revision>
  <dcterms:created xsi:type="dcterms:W3CDTF">2014-09-17T10:30:15Z</dcterms:created>
  <dcterms:modified xsi:type="dcterms:W3CDTF">2014-09-17T14:34:19Z</dcterms:modified>
</cp:coreProperties>
</file>